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6"/>
  </p:notesMasterIdLst>
  <p:sldIdLst>
    <p:sldId id="296" r:id="rId5"/>
  </p:sldIdLst>
  <p:sldSz cx="49377600" cy="329184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Lato Black" panose="020B0604020202020204" charset="0"/>
      <p:bold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576" userDrawn="1">
          <p15:clr>
            <a:srgbClr val="A4A3A4"/>
          </p15:clr>
        </p15:guide>
        <p15:guide id="3" pos="602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744" userDrawn="1">
          <p15:clr>
            <a:srgbClr val="A4A3A4"/>
          </p15:clr>
        </p15:guide>
        <p15:guide id="6" orient="horz" pos="10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Smith-Schoettker" initials="AS" lastIdx="12" clrIdx="0">
    <p:extLst>
      <p:ext uri="{19B8F6BF-5375-455C-9EA6-DF929625EA0E}">
        <p15:presenceInfo xmlns:p15="http://schemas.microsoft.com/office/powerpoint/2012/main" userId="S-1-5-21-1810566685-839338863-751859383-6295" providerId="AD"/>
      </p:ext>
    </p:extLst>
  </p:cmAuthor>
  <p:cmAuthor id="2" name="Seth Ricketts" initials="SR" lastIdx="23" clrIdx="1">
    <p:extLst>
      <p:ext uri="{19B8F6BF-5375-455C-9EA6-DF929625EA0E}">
        <p15:presenceInfo xmlns:p15="http://schemas.microsoft.com/office/powerpoint/2012/main" userId="S-1-5-21-1810566685-839338863-751859383-17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D"/>
    <a:srgbClr val="600012"/>
    <a:srgbClr val="A50021"/>
    <a:srgbClr val="874A4C"/>
    <a:srgbClr val="004D40"/>
    <a:srgbClr val="263238"/>
    <a:srgbClr val="EEEBE9"/>
    <a:srgbClr val="EA4C89"/>
    <a:srgbClr val="FFF5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7AA25-0F97-44EF-ABA7-C94C91EDB004}" v="38" dt="2021-01-05T21:46:52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3" autoAdjust="0"/>
    <p:restoredTop sz="85146" autoAdjust="0"/>
  </p:normalViewPr>
  <p:slideViewPr>
    <p:cSldViewPr snapToGrid="0" showGuides="1">
      <p:cViewPr varScale="1">
        <p:scale>
          <a:sx n="15" d="100"/>
          <a:sy n="15" d="100"/>
        </p:scale>
        <p:origin x="1771" y="14"/>
      </p:cViewPr>
      <p:guideLst>
        <p:guide pos="15576"/>
        <p:guide pos="6024"/>
        <p:guide pos="264"/>
        <p:guide pos="744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24T12:40:26.466" idx="6">
    <p:pos x="31162" y="19094"/>
    <p:text>Help from outside the team of 5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40:49.881" idx="7">
    <p:pos x="27912" y="1859"/>
    <p:text>University logo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40:59.618" idx="8">
    <p:pos x="30091" y="1859"/>
    <p:text>Team logo (if you have one)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45:28.086" idx="10">
    <p:pos x="3538" y="2770"/>
    <p:text>Repeated problem statement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49:46.662" idx="11">
    <p:pos x="3209" y="4425"/>
    <p:text>How can this cube design potentially affect the industry or world at large?</p:text>
    <p:extLst>
      <p:ext uri="{C676402C-5697-4E1C-873F-D02D1690AC5C}">
        <p15:threadingInfo xmlns:p15="http://schemas.microsoft.com/office/powerpoint/2012/main" timeZoneBias="240"/>
      </p:ext>
    </p:extLst>
  </p:cm>
  <p:cm authorId="2" dt="2020-09-24T12:52:47.056" idx="12">
    <p:pos x="2853" y="6501"/>
    <p:text>Cube design overview in as much plain english as possible. The list of operations can be</p:text>
    <p:extLst>
      <p:ext uri="{C676402C-5697-4E1C-873F-D02D1690AC5C}">
        <p15:threadingInfo xmlns:p15="http://schemas.microsoft.com/office/powerpoint/2012/main" timeZoneBias="240"/>
      </p:ext>
    </p:extLst>
  </p:cm>
  <p:cm authorId="2" dt="2020-09-24T13:02:23.754" idx="15">
    <p:pos x="4160" y="12718"/>
    <p:text>Techno-Economic Analysis: Result from optimization study of an equipment's capabilities versus cost</p:text>
    <p:extLst>
      <p:ext uri="{C676402C-5697-4E1C-873F-D02D1690AC5C}">
        <p15:threadingInfo xmlns:p15="http://schemas.microsoft.com/office/powerpoint/2012/main" timeZoneBias="240"/>
      </p:ext>
    </p:extLst>
  </p:cm>
  <p:cm authorId="2" dt="2020-09-24T13:05:06.599" idx="17">
    <p:pos x="28480" y="4261"/>
    <p:text>Used for reference while presenting poster, can include pump curves, calibration curves, ect.</p:text>
    <p:extLst>
      <p:ext uri="{C676402C-5697-4E1C-873F-D02D1690AC5C}">
        <p15:threadingInfo xmlns:p15="http://schemas.microsoft.com/office/powerpoint/2012/main" timeZoneBias="240"/>
      </p:ext>
    </p:extLst>
  </p:cm>
  <p:cm authorId="2" dt="2020-10-13T13:10:19.886" idx="20">
    <p:pos x="2760" y="8580"/>
    <p:text>List of cube product specifications, e.g. flowrate and purity</p:text>
    <p:extLst>
      <p:ext uri="{C676402C-5697-4E1C-873F-D02D1690AC5C}">
        <p15:threadingInfo xmlns:p15="http://schemas.microsoft.com/office/powerpoint/2012/main" timeZoneBias="240"/>
      </p:ext>
    </p:extLst>
  </p:cm>
  <p:cm authorId="2" dt="2020-10-13T13:12:15.237" idx="21">
    <p:pos x="11432" y="16423"/>
    <p:text>A QR code to any other documents you want judges and audience to view. Remember people will view this on their phones, so please keep succinct and mobile-friendly.</p:text>
    <p:extLst>
      <p:ext uri="{C676402C-5697-4E1C-873F-D02D1690AC5C}">
        <p15:threadingInfo xmlns:p15="http://schemas.microsoft.com/office/powerpoint/2012/main" timeZoneBias="240"/>
      </p:ext>
    </p:extLst>
  </p:cm>
  <p:cm authorId="2" dt="2020-10-13T13:14:32.356" idx="22">
    <p:pos x="6096" y="1064"/>
    <p:text>The names of the 5 representatives for the team.</p:text>
    <p:extLst>
      <p:ext uri="{C676402C-5697-4E1C-873F-D02D1690AC5C}">
        <p15:threadingInfo xmlns:p15="http://schemas.microsoft.com/office/powerpoint/2012/main" timeZoneBias="240"/>
      </p:ext>
    </p:extLst>
  </p:cm>
  <p:cm authorId="2" dt="2020-10-13T13:15:02.682" idx="23">
    <p:pos x="30996" y="131"/>
    <p:text>Please do not remove.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>
            <a:spLocks noChangeAspect="1"/>
          </p:cNvSpPr>
          <p:nvPr/>
        </p:nvSpPr>
        <p:spPr>
          <a:xfrm>
            <a:off x="40306752" y="0"/>
            <a:ext cx="915326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2177" y="5191886"/>
            <a:ext cx="25976634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39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What sets your cube apart goes here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</a:t>
            </a:r>
            <a:r>
              <a:rPr lang="en-US" sz="139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plain English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39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Emphasize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the important words.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0739698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587854" y="4359980"/>
            <a:ext cx="9563989" cy="2269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OJECTIVE STATEMENT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Refer to problem statement</a:t>
            </a:r>
            <a:endParaRPr lang="en-US" sz="3600" b="1" u="sng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B0604020202020204" charset="0"/>
                <a:cs typeface="Arial" panose="020B0604020202020204" pitchFamily="34" charset="0"/>
              </a:rPr>
              <a:t>POTENTIAL IMPACT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8C1616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CUBE OVERVIEW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Succinct overview of cube design considerations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List of chemical operations used to achieve objective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B0604020202020204" charset="0"/>
                <a:cs typeface="Arial" panose="020B0604020202020204" pitchFamily="34" charset="0"/>
              </a:rPr>
              <a:t>SPECIFICATIONS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ECONOMICS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Graphs/tables with </a:t>
            </a:r>
            <a:r>
              <a:rPr lang="en-US" sz="3600" b="1" dirty="0">
                <a:latin typeface="Lato" panose="020F0502020204030203" pitchFamily="34" charset="0"/>
                <a:cs typeface="Arial" panose="020B0604020202020204" pitchFamily="34" charset="0"/>
              </a:rPr>
              <a:t>overall</a:t>
            </a: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 costs: OPEX &amp; CAPEX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/>
                <a:cs typeface="Arial"/>
              </a:rPr>
              <a:t>Include breakdown of cost to build cube &amp; use of $1,000 grant (can go in ammo bar)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Short statement (one sentence) on feasibility/outcome of Techno-economic analysis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F0A02020204030203" pitchFamily="34" charset="0"/>
                <a:cs typeface="Arial" panose="020B0604020202020204" pitchFamily="34" charset="0"/>
              </a:rPr>
              <a:t>RESOURCEFULNESS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cs typeface="Arial" panose="020B0604020202020204" pitchFamily="34" charset="0"/>
              </a:rPr>
              <a:t>Examples of how your team did more with less, e.g., repurpose some equipment, 3DP some expensive components, leverage low cost fabrication techniques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41175280" y="6718720"/>
            <a:ext cx="7662037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AMMO BAR</a:t>
            </a: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9914F9AF-0FB9-4924-8DCA-B46EEB713FE9}"/>
              </a:ext>
            </a:extLst>
          </p:cNvPr>
          <p:cNvSpPr/>
          <p:nvPr/>
        </p:nvSpPr>
        <p:spPr>
          <a:xfrm>
            <a:off x="19720837" y="27090524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80DEEA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5520EB-0F65-403D-A973-B17B2A4C2E9D}"/>
              </a:ext>
            </a:extLst>
          </p:cNvPr>
          <p:cNvSpPr txBox="1"/>
          <p:nvPr/>
        </p:nvSpPr>
        <p:spPr>
          <a:xfrm>
            <a:off x="21401802" y="27189458"/>
            <a:ext cx="4840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learn more about </a:t>
            </a:r>
          </a:p>
          <a:p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Cube</a:t>
            </a:r>
            <a:endParaRPr lang="en-US" sz="4800" dirty="0">
              <a:solidFill>
                <a:srgbClr val="80DEEA"/>
              </a:solidFill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B5C0A9-48EF-4957-80A2-58536789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527" y="3704402"/>
            <a:ext cx="3162300" cy="258127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>
            <a:off x="18327663" y="28096821"/>
            <a:ext cx="1297464" cy="0"/>
          </a:xfrm>
          <a:prstGeom prst="straightConnector1">
            <a:avLst/>
          </a:prstGeom>
          <a:ln w="66675">
            <a:solidFill>
              <a:srgbClr val="80DEE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85187" y="1689459"/>
            <a:ext cx="9091786" cy="904863"/>
            <a:chOff x="585187" y="1689459"/>
            <a:chExt cx="9091786" cy="904863"/>
          </a:xfrm>
        </p:grpSpPr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8658204" cy="9048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TEAM LEAD:</a:t>
              </a:r>
              <a:r>
                <a:rPr lang="en-US" sz="4400" b="1" dirty="0">
                  <a:latin typeface="Lato Black" panose="020F0A02020204030203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 Name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C155C6-7E35-4156-B9B3-271571AF60CC}"/>
              </a:ext>
            </a:extLst>
          </p:cNvPr>
          <p:cNvSpPr txBox="1"/>
          <p:nvPr/>
        </p:nvSpPr>
        <p:spPr>
          <a:xfrm>
            <a:off x="585187" y="568951"/>
            <a:ext cx="7662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Lato" panose="020F0502020204030203" pitchFamily="34" charset="0"/>
                <a:cs typeface="Lato" panose="020F0502020204030203" pitchFamily="34" charset="0"/>
              </a:rPr>
              <a:t>Team Name</a:t>
            </a:r>
            <a:endParaRPr lang="en-US" sz="5400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61B32-8F5A-4CA2-B549-F3CD26098007}"/>
              </a:ext>
            </a:extLst>
          </p:cNvPr>
          <p:cNvSpPr txBox="1"/>
          <p:nvPr/>
        </p:nvSpPr>
        <p:spPr>
          <a:xfrm>
            <a:off x="41821705" y="30223756"/>
            <a:ext cx="751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Advisor 1, Advisor 2…</a:t>
            </a:r>
            <a:b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Student 1, Student 2 …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Graphic 18">
            <a:extLst>
              <a:ext uri="{FF2B5EF4-FFF2-40B4-BE49-F238E27FC236}">
                <a16:creationId xmlns:a16="http://schemas.microsoft.com/office/drawing/2014/main" id="{1B355378-8069-4F41-9F33-76FF52B1D680}"/>
              </a:ext>
            </a:extLst>
          </p:cNvPr>
          <p:cNvSpPr/>
          <p:nvPr/>
        </p:nvSpPr>
        <p:spPr>
          <a:xfrm>
            <a:off x="40884014" y="30496854"/>
            <a:ext cx="360430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B5C0A9-48EF-4957-80A2-58536789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6618" y="3704402"/>
            <a:ext cx="3162300" cy="2581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624" y="26072191"/>
            <a:ext cx="5836738" cy="5836738"/>
          </a:xfrm>
          <a:prstGeom prst="rect">
            <a:avLst/>
          </a:prstGeom>
          <a:noFill/>
        </p:spPr>
      </p:pic>
      <p:grpSp>
        <p:nvGrpSpPr>
          <p:cNvPr id="89" name="Group 88"/>
          <p:cNvGrpSpPr/>
          <p:nvPr/>
        </p:nvGrpSpPr>
        <p:grpSpPr>
          <a:xfrm>
            <a:off x="585187" y="2514402"/>
            <a:ext cx="4104843" cy="821892"/>
            <a:chOff x="585187" y="1689459"/>
            <a:chExt cx="4104843" cy="821892"/>
          </a:xfrm>
        </p:grpSpPr>
        <p:sp>
          <p:nvSpPr>
            <p:cNvPr id="90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3671261" cy="821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912936" y="2514402"/>
            <a:ext cx="4104843" cy="821892"/>
            <a:chOff x="585187" y="1689459"/>
            <a:chExt cx="4104843" cy="821892"/>
          </a:xfrm>
        </p:grpSpPr>
        <p:sp>
          <p:nvSpPr>
            <p:cNvPr id="99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3671261" cy="821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85187" y="3268272"/>
            <a:ext cx="4104843" cy="821892"/>
            <a:chOff x="585187" y="1689459"/>
            <a:chExt cx="4104843" cy="821892"/>
          </a:xfrm>
        </p:grpSpPr>
        <p:sp>
          <p:nvSpPr>
            <p:cNvPr id="102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3671261" cy="821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910678" y="3268272"/>
            <a:ext cx="4104843" cy="821892"/>
            <a:chOff x="585187" y="1689459"/>
            <a:chExt cx="4104843" cy="821892"/>
          </a:xfrm>
        </p:grpSpPr>
        <p:sp>
          <p:nvSpPr>
            <p:cNvPr id="105" name="Graphic 18">
              <a:extLst>
                <a:ext uri="{FF2B5EF4-FFF2-40B4-BE49-F238E27FC236}">
                  <a16:creationId xmlns:a16="http://schemas.microsoft.com/office/drawing/2014/main" id="{C1210836-80D5-470E-883D-041B85957069}"/>
                </a:ext>
              </a:extLst>
            </p:cNvPr>
            <p:cNvSpPr/>
            <p:nvPr/>
          </p:nvSpPr>
          <p:spPr>
            <a:xfrm>
              <a:off x="585187" y="1993896"/>
              <a:ext cx="360430" cy="335196"/>
            </a:xfrm>
            <a:custGeom>
              <a:avLst/>
              <a:gdLst>
                <a:gd name="connsiteX0" fmla="*/ 310594 w 327663"/>
                <a:gd name="connsiteY0" fmla="*/ 219906 h 335196"/>
                <a:gd name="connsiteX1" fmla="*/ 246568 w 327663"/>
                <a:gd name="connsiteY1" fmla="*/ 176217 h 335196"/>
                <a:gd name="connsiteX2" fmla="*/ 212295 w 327663"/>
                <a:gd name="connsiteY2" fmla="*/ 176217 h 335196"/>
                <a:gd name="connsiteX3" fmla="*/ 165217 w 327663"/>
                <a:gd name="connsiteY3" fmla="*/ 189022 h 335196"/>
                <a:gd name="connsiteX4" fmla="*/ 118138 w 327663"/>
                <a:gd name="connsiteY4" fmla="*/ 176217 h 335196"/>
                <a:gd name="connsiteX5" fmla="*/ 83866 w 327663"/>
                <a:gd name="connsiteY5" fmla="*/ 176217 h 335196"/>
                <a:gd name="connsiteX6" fmla="*/ 19839 w 327663"/>
                <a:gd name="connsiteY6" fmla="*/ 219906 h 335196"/>
                <a:gd name="connsiteX7" fmla="*/ 1385 w 327663"/>
                <a:gd name="connsiteY7" fmla="*/ 299750 h 335196"/>
                <a:gd name="connsiteX8" fmla="*/ 165970 w 327663"/>
                <a:gd name="connsiteY8" fmla="*/ 335529 h 335196"/>
                <a:gd name="connsiteX9" fmla="*/ 329802 w 327663"/>
                <a:gd name="connsiteY9" fmla="*/ 299750 h 335196"/>
                <a:gd name="connsiteX10" fmla="*/ 310594 w 327663"/>
                <a:gd name="connsiteY10" fmla="*/ 219906 h 335196"/>
                <a:gd name="connsiteX11" fmla="*/ 165593 w 327663"/>
                <a:gd name="connsiteY11" fmla="*/ 154749 h 335196"/>
                <a:gd name="connsiteX12" fmla="*/ 242425 w 327663"/>
                <a:gd name="connsiteY12" fmla="*/ 77918 h 335196"/>
                <a:gd name="connsiteX13" fmla="*/ 165593 w 327663"/>
                <a:gd name="connsiteY13" fmla="*/ 1086 h 335196"/>
                <a:gd name="connsiteX14" fmla="*/ 88762 w 327663"/>
                <a:gd name="connsiteY14" fmla="*/ 77918 h 335196"/>
                <a:gd name="connsiteX15" fmla="*/ 165593 w 327663"/>
                <a:gd name="connsiteY15" fmla="*/ 154749 h 33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663" h="335196">
                  <a:moveTo>
                    <a:pt x="310594" y="219906"/>
                  </a:moveTo>
                  <a:cubicBezTo>
                    <a:pt x="287243" y="179983"/>
                    <a:pt x="246568" y="176217"/>
                    <a:pt x="246568" y="176217"/>
                  </a:cubicBezTo>
                  <a:lnTo>
                    <a:pt x="212295" y="176217"/>
                  </a:lnTo>
                  <a:cubicBezTo>
                    <a:pt x="198360" y="184126"/>
                    <a:pt x="182541" y="189022"/>
                    <a:pt x="165217" y="189022"/>
                  </a:cubicBezTo>
                  <a:cubicBezTo>
                    <a:pt x="147892" y="189022"/>
                    <a:pt x="132074" y="184503"/>
                    <a:pt x="118138" y="176217"/>
                  </a:cubicBezTo>
                  <a:lnTo>
                    <a:pt x="83866" y="176217"/>
                  </a:lnTo>
                  <a:cubicBezTo>
                    <a:pt x="83866" y="176217"/>
                    <a:pt x="43190" y="179983"/>
                    <a:pt x="19839" y="219906"/>
                  </a:cubicBezTo>
                  <a:cubicBezTo>
                    <a:pt x="-2758" y="259828"/>
                    <a:pt x="1385" y="299750"/>
                    <a:pt x="1385" y="299750"/>
                  </a:cubicBezTo>
                  <a:cubicBezTo>
                    <a:pt x="1385" y="299750"/>
                    <a:pt x="37164" y="335529"/>
                    <a:pt x="165970" y="335529"/>
                  </a:cubicBezTo>
                  <a:cubicBezTo>
                    <a:pt x="294776" y="335529"/>
                    <a:pt x="329802" y="299750"/>
                    <a:pt x="329802" y="299750"/>
                  </a:cubicBezTo>
                  <a:cubicBezTo>
                    <a:pt x="329802" y="299750"/>
                    <a:pt x="333945" y="259828"/>
                    <a:pt x="310594" y="219906"/>
                  </a:cubicBezTo>
                  <a:close/>
                  <a:moveTo>
                    <a:pt x="165593" y="154749"/>
                  </a:moveTo>
                  <a:cubicBezTo>
                    <a:pt x="208152" y="154749"/>
                    <a:pt x="242425" y="120477"/>
                    <a:pt x="242425" y="77918"/>
                  </a:cubicBezTo>
                  <a:cubicBezTo>
                    <a:pt x="242425" y="35359"/>
                    <a:pt x="208152" y="1086"/>
                    <a:pt x="165593" y="1086"/>
                  </a:cubicBezTo>
                  <a:cubicBezTo>
                    <a:pt x="123035" y="1086"/>
                    <a:pt x="88762" y="35736"/>
                    <a:pt x="88762" y="77918"/>
                  </a:cubicBezTo>
                  <a:cubicBezTo>
                    <a:pt x="88762" y="120477"/>
                    <a:pt x="123035" y="154749"/>
                    <a:pt x="165593" y="1547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BA4CF46-E210-4322-91D1-2A41779F64E4}"/>
                </a:ext>
              </a:extLst>
            </p:cNvPr>
            <p:cNvSpPr/>
            <p:nvPr/>
          </p:nvSpPr>
          <p:spPr>
            <a:xfrm>
              <a:off x="1018769" y="1689459"/>
              <a:ext cx="3671261" cy="821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>
                  <a:latin typeface="Lato" panose="020F0502020204030203" pitchFamily="34" charset="0"/>
                  <a:cs typeface="Arial" panose="020B0604020202020204" pitchFamily="34" charset="0"/>
                </a:rPr>
                <a:t>Team member</a:t>
              </a:r>
              <a:endParaRPr lang="en-US" sz="4400" b="1" dirty="0">
                <a:latin typeface="Lato Black" panose="020F0A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7E5E260-7B5E-496D-A472-B5C7259C2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280" y="25726"/>
            <a:ext cx="7585137" cy="31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D81614CA6A14C9C82D5959144F5AD" ma:contentTypeVersion="6" ma:contentTypeDescription="Create a new document." ma:contentTypeScope="" ma:versionID="dcb546207a81c03365be3cb63e3ab3f6">
  <xsd:schema xmlns:xsd="http://www.w3.org/2001/XMLSchema" xmlns:xs="http://www.w3.org/2001/XMLSchema" xmlns:p="http://schemas.microsoft.com/office/2006/metadata/properties" xmlns:ns2="4275d3e5-9be4-4099-8986-ac121315b92a" xmlns:ns3="69de1ef5-4f8c-4227-962e-e91527cc059d" targetNamespace="http://schemas.microsoft.com/office/2006/metadata/properties" ma:root="true" ma:fieldsID="59144b96cf008143d4fe757fdd611fc0" ns2:_="" ns3:_="">
    <xsd:import namespace="4275d3e5-9be4-4099-8986-ac121315b92a"/>
    <xsd:import namespace="69de1ef5-4f8c-4227-962e-e91527cc05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5d3e5-9be4-4099-8986-ac121315b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e1ef5-4f8c-4227-962e-e91527cc0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BF5D8E-440F-47E5-8085-31656D125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75d3e5-9be4-4099-8986-ac121315b92a"/>
    <ds:schemaRef ds:uri="69de1ef5-4f8c-4227-962e-e91527cc05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0F0FDB-B173-4A7A-BABC-E87F8C4A7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DB818F-C29C-4549-A33B-4D6AA0050ADE}">
  <ds:schemaRefs>
    <ds:schemaRef ds:uri="4275d3e5-9be4-4099-8986-ac121315b92a"/>
    <ds:schemaRef ds:uri="69de1ef5-4f8c-4227-962e-e91527cc059d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348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 Black</vt:lpstr>
      <vt:lpstr>Calibri Light</vt:lpstr>
      <vt:lpstr>Lato</vt:lpstr>
      <vt:lpstr>Arial</vt:lpstr>
      <vt:lpstr>Calibri</vt:lpstr>
      <vt:lpstr>Roboto</vt:lpstr>
      <vt:lpstr>Office Theme</vt:lpstr>
      <vt:lpstr>What sets your cube apart goes here, translated into plain English. Emphasize the important words.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Keith Joseph</cp:lastModifiedBy>
  <cp:revision>59</cp:revision>
  <dcterms:created xsi:type="dcterms:W3CDTF">2019-07-02T13:39:34Z</dcterms:created>
  <dcterms:modified xsi:type="dcterms:W3CDTF">2024-01-17T19:25:00Z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0x010100654D81614CA6A14C9C82D5959144F5AD</vt:lpwstr>
  </property>
</Properties>
</file>